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8" d="100"/>
          <a:sy n="88" d="100"/>
        </p:scale>
        <p:origin x="68" y="5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2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79.xml"/><Relationship Id="rId4" Type="http://schemas.openxmlformats.org/officeDocument/2006/relationships/tags" Target="../tags/tag78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8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0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15.xml"/><Relationship Id="rId4" Type="http://schemas.openxmlformats.org/officeDocument/2006/relationships/tags" Target="../tags/tag11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19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tags" Target="../tags/tag132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slideMaster" Target="../slideMasters/slideMaster2.xml"/><Relationship Id="rId2" Type="http://schemas.openxmlformats.org/officeDocument/2006/relationships/tags" Target="../tags/tag121.xml"/><Relationship Id="rId16" Type="http://schemas.openxmlformats.org/officeDocument/2006/relationships/tags" Target="../tags/tag135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5" Type="http://schemas.openxmlformats.org/officeDocument/2006/relationships/tags" Target="../tags/tag124.xml"/><Relationship Id="rId15" Type="http://schemas.openxmlformats.org/officeDocument/2006/relationships/tags" Target="../tags/tag134.xml"/><Relationship Id="rId10" Type="http://schemas.openxmlformats.org/officeDocument/2006/relationships/tags" Target="../tags/tag129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tags" Target="../tags/tag133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10" Type="http://schemas.openxmlformats.org/officeDocument/2006/relationships/image" Target="../media/image3.png"/><Relationship Id="rId4" Type="http://schemas.openxmlformats.org/officeDocument/2006/relationships/tags" Target="../tags/tag139.xml"/><Relationship Id="rId9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46.xml"/><Relationship Id="rId7" Type="http://schemas.openxmlformats.org/officeDocument/2006/relationships/tags" Target="../tags/tag150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tags" Target="../tags/tag147.xml"/><Relationship Id="rId9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58.xml"/><Relationship Id="rId3" Type="http://schemas.openxmlformats.org/officeDocument/2006/relationships/tags" Target="../tags/tag153.xml"/><Relationship Id="rId7" Type="http://schemas.openxmlformats.org/officeDocument/2006/relationships/tags" Target="../tags/tag157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10" Type="http://schemas.openxmlformats.org/officeDocument/2006/relationships/image" Target="../media/image4.png"/><Relationship Id="rId4" Type="http://schemas.openxmlformats.org/officeDocument/2006/relationships/tags" Target="../tags/tag154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66.xml"/><Relationship Id="rId13" Type="http://schemas.openxmlformats.org/officeDocument/2006/relationships/image" Target="../media/image4.png"/><Relationship Id="rId3" Type="http://schemas.openxmlformats.org/officeDocument/2006/relationships/tags" Target="../tags/tag161.xml"/><Relationship Id="rId7" Type="http://schemas.openxmlformats.org/officeDocument/2006/relationships/tags" Target="../tags/tag165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1" Type="http://schemas.openxmlformats.org/officeDocument/2006/relationships/tags" Target="../tags/tag169.xml"/><Relationship Id="rId5" Type="http://schemas.openxmlformats.org/officeDocument/2006/relationships/tags" Target="../tags/tag163.xml"/><Relationship Id="rId10" Type="http://schemas.openxmlformats.org/officeDocument/2006/relationships/tags" Target="../tags/tag168.xml"/><Relationship Id="rId4" Type="http://schemas.openxmlformats.org/officeDocument/2006/relationships/tags" Target="../tags/tag162.xml"/><Relationship Id="rId9" Type="http://schemas.openxmlformats.org/officeDocument/2006/relationships/tags" Target="../tags/tag167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13" Type="http://schemas.openxmlformats.org/officeDocument/2006/relationships/tags" Target="../tags/tag182.xml"/><Relationship Id="rId3" Type="http://schemas.openxmlformats.org/officeDocument/2006/relationships/tags" Target="../tags/tag172.xml"/><Relationship Id="rId7" Type="http://schemas.openxmlformats.org/officeDocument/2006/relationships/tags" Target="../tags/tag176.xml"/><Relationship Id="rId12" Type="http://schemas.openxmlformats.org/officeDocument/2006/relationships/tags" Target="../tags/tag181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11" Type="http://schemas.openxmlformats.org/officeDocument/2006/relationships/tags" Target="../tags/tag180.xml"/><Relationship Id="rId5" Type="http://schemas.openxmlformats.org/officeDocument/2006/relationships/tags" Target="../tags/tag174.xml"/><Relationship Id="rId10" Type="http://schemas.openxmlformats.org/officeDocument/2006/relationships/tags" Target="../tags/tag179.xml"/><Relationship Id="rId4" Type="http://schemas.openxmlformats.org/officeDocument/2006/relationships/tags" Target="../tags/tag173.xml"/><Relationship Id="rId9" Type="http://schemas.openxmlformats.org/officeDocument/2006/relationships/tags" Target="../tags/tag178.xml"/><Relationship Id="rId14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0.xml"/><Relationship Id="rId3" Type="http://schemas.openxmlformats.org/officeDocument/2006/relationships/tags" Target="../tags/tag185.xml"/><Relationship Id="rId7" Type="http://schemas.openxmlformats.org/officeDocument/2006/relationships/tags" Target="../tags/tag189.xml"/><Relationship Id="rId12" Type="http://schemas.openxmlformats.org/officeDocument/2006/relationships/image" Target="../media/image5.png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tags" Target="../tags/tag188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7.xml"/><Relationship Id="rId10" Type="http://schemas.openxmlformats.org/officeDocument/2006/relationships/tags" Target="../tags/tag192.xml"/><Relationship Id="rId4" Type="http://schemas.openxmlformats.org/officeDocument/2006/relationships/tags" Target="../tags/tag186.xml"/><Relationship Id="rId9" Type="http://schemas.openxmlformats.org/officeDocument/2006/relationships/tags" Target="../tags/tag191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0.xml"/><Relationship Id="rId3" Type="http://schemas.openxmlformats.org/officeDocument/2006/relationships/tags" Target="../tags/tag195.xml"/><Relationship Id="rId7" Type="http://schemas.openxmlformats.org/officeDocument/2006/relationships/tags" Target="../tags/tag199.xml"/><Relationship Id="rId12" Type="http://schemas.openxmlformats.org/officeDocument/2006/relationships/image" Target="../media/image6.png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6" Type="http://schemas.openxmlformats.org/officeDocument/2006/relationships/tags" Target="../tags/tag198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97.xml"/><Relationship Id="rId10" Type="http://schemas.openxmlformats.org/officeDocument/2006/relationships/tags" Target="../tags/tag202.xml"/><Relationship Id="rId4" Type="http://schemas.openxmlformats.org/officeDocument/2006/relationships/tags" Target="../tags/tag196.xml"/><Relationship Id="rId9" Type="http://schemas.openxmlformats.org/officeDocument/2006/relationships/tags" Target="../tags/tag20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4904838" y="3186053"/>
            <a:ext cx="6982361" cy="117892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904838" y="4538211"/>
            <a:ext cx="6982361" cy="46921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964874" y="2770413"/>
            <a:ext cx="5065514" cy="637806"/>
          </a:xfrm>
        </p:spPr>
        <p:txBody>
          <a:bodyPr anchor="t" anchorCtr="0">
            <a:normAutofit/>
          </a:bodyPr>
          <a:lstStyle>
            <a:lvl1pPr algn="r">
              <a:defRPr sz="2800" b="0">
                <a:solidFill>
                  <a:schemeClr val="bg2">
                    <a:lumMod val="50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此处添加您的标题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838200" y="1458687"/>
            <a:ext cx="5181600" cy="35095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72200" y="1458687"/>
            <a:ext cx="5181600" cy="35095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9788" y="365125"/>
            <a:ext cx="10515600" cy="944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9788" y="1437323"/>
            <a:ext cx="5157787" cy="5133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839788" y="2063115"/>
            <a:ext cx="5157787" cy="2905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0" y="1437323"/>
            <a:ext cx="5183188" cy="5133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2063115"/>
            <a:ext cx="5183188" cy="2905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078692" y="457200"/>
            <a:ext cx="10034617" cy="718457"/>
          </a:xfrm>
        </p:spPr>
        <p:txBody>
          <a:bodyPr anchor="ctr">
            <a:normAutofit/>
          </a:bodyPr>
          <a:lstStyle>
            <a:lvl1pPr algn="ctr"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083129" y="1197429"/>
            <a:ext cx="10025743" cy="2917372"/>
          </a:xfrm>
        </p:spPr>
        <p:txBody>
          <a:bodyPr anchor="ctr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539240" y="4288973"/>
            <a:ext cx="9569632" cy="198029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297886" y="365125"/>
            <a:ext cx="1055914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1458686" y="365125"/>
            <a:ext cx="8665028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837600" y="408675"/>
            <a:ext cx="105168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3636010" y="1706880"/>
            <a:ext cx="4974590" cy="1630680"/>
          </a:xfrm>
        </p:spPr>
        <p:txBody>
          <a:bodyPr>
            <a:noAutofit/>
          </a:bodyPr>
          <a:lstStyle>
            <a:lvl1pPr algn="ctr">
              <a:defRPr sz="72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275B98A9-C20B-4D5B-92DA-1D75B9D715AC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249B50B9-7135-4D78-A58F-DF4CD6531EC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>
            <p:custDataLst>
              <p:tags r:id="rId5"/>
            </p:custDataLst>
          </p:nvPr>
        </p:nvSpPr>
        <p:spPr>
          <a:xfrm rot="19394674">
            <a:off x="6536747" y="3615571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" name="椭圆 6"/>
          <p:cNvSpPr/>
          <p:nvPr userDrawn="1">
            <p:custDataLst>
              <p:tags r:id="rId6"/>
            </p:custDataLst>
          </p:nvPr>
        </p:nvSpPr>
        <p:spPr>
          <a:xfrm>
            <a:off x="6005872" y="3414554"/>
            <a:ext cx="1042988" cy="104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 userDrawn="1">
            <p:custDataLst>
              <p:tags r:id="rId7"/>
            </p:custDataLst>
          </p:nvPr>
        </p:nvSpPr>
        <p:spPr>
          <a:xfrm rot="19394674">
            <a:off x="5209999" y="3615571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" name="椭圆 8"/>
          <p:cNvSpPr/>
          <p:nvPr userDrawn="1">
            <p:custDataLst>
              <p:tags r:id="rId8"/>
            </p:custDataLst>
          </p:nvPr>
        </p:nvSpPr>
        <p:spPr>
          <a:xfrm>
            <a:off x="4678325" y="3414554"/>
            <a:ext cx="1042988" cy="104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 userDrawn="1">
            <p:custDataLst>
              <p:tags r:id="rId9"/>
            </p:custDataLst>
          </p:nvPr>
        </p:nvSpPr>
        <p:spPr>
          <a:xfrm rot="19394674">
            <a:off x="3883249" y="3615571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" name="椭圆 10"/>
          <p:cNvSpPr/>
          <p:nvPr userDrawn="1">
            <p:custDataLst>
              <p:tags r:id="rId10"/>
            </p:custDataLst>
          </p:nvPr>
        </p:nvSpPr>
        <p:spPr>
          <a:xfrm>
            <a:off x="3351969" y="3414554"/>
            <a:ext cx="1042988" cy="104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H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 userDrawn="1">
            <p:custDataLst>
              <p:tags r:id="rId11"/>
            </p:custDataLst>
          </p:nvPr>
        </p:nvSpPr>
        <p:spPr>
          <a:xfrm rot="19394674">
            <a:off x="2556500" y="3615571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" name="椭圆 12"/>
          <p:cNvSpPr/>
          <p:nvPr userDrawn="1">
            <p:custDataLst>
              <p:tags r:id="rId12"/>
            </p:custDataLst>
          </p:nvPr>
        </p:nvSpPr>
        <p:spPr>
          <a:xfrm>
            <a:off x="2025613" y="3414554"/>
            <a:ext cx="1042988" cy="10429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 userDrawn="1">
            <p:custDataLst>
              <p:tags r:id="rId13"/>
            </p:custDataLst>
          </p:nvPr>
        </p:nvSpPr>
        <p:spPr>
          <a:xfrm rot="19394674">
            <a:off x="7865093" y="3615571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" name="椭圆 14"/>
          <p:cNvSpPr/>
          <p:nvPr userDrawn="1">
            <p:custDataLst>
              <p:tags r:id="rId14"/>
            </p:custDataLst>
          </p:nvPr>
        </p:nvSpPr>
        <p:spPr>
          <a:xfrm>
            <a:off x="7333419" y="3414554"/>
            <a:ext cx="1042988" cy="104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K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 userDrawn="1">
            <p:custDataLst>
              <p:tags r:id="rId15"/>
            </p:custDataLst>
          </p:nvPr>
        </p:nvSpPr>
        <p:spPr>
          <a:xfrm rot="19394674">
            <a:off x="9191841" y="3615571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7" name="椭圆 16"/>
          <p:cNvSpPr/>
          <p:nvPr userDrawn="1">
            <p:custDataLst>
              <p:tags r:id="rId16"/>
            </p:custDataLst>
          </p:nvPr>
        </p:nvSpPr>
        <p:spPr>
          <a:xfrm>
            <a:off x="8660966" y="3414554"/>
            <a:ext cx="1042988" cy="104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S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0746"/>
            <a:ext cx="12192000" cy="2207254"/>
          </a:xfrm>
          <a:prstGeom prst="rect">
            <a:avLst/>
          </a:prstGeom>
        </p:spPr>
      </p:pic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10677524" y="254120"/>
            <a:ext cx="873991" cy="1035806"/>
            <a:chOff x="10500195" y="236222"/>
            <a:chExt cx="1041796" cy="1234679"/>
          </a:xfrm>
        </p:grpSpPr>
        <p:sp>
          <p:nvSpPr>
            <p:cNvPr id="7" name="MH_Others_1"/>
            <p:cNvSpPr/>
            <p:nvPr userDrawn="1">
              <p:custDataLst>
                <p:tags r:id="rId7"/>
              </p:custDataLst>
            </p:nvPr>
          </p:nvSpPr>
          <p:spPr>
            <a:xfrm>
              <a:off x="10500195" y="236222"/>
              <a:ext cx="883444" cy="87511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4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MH_Others_2"/>
            <p:cNvSpPr/>
            <p:nvPr userDrawn="1">
              <p:custDataLst>
                <p:tags r:id="rId8"/>
              </p:custDataLst>
            </p:nvPr>
          </p:nvSpPr>
          <p:spPr>
            <a:xfrm>
              <a:off x="10962157" y="898210"/>
              <a:ext cx="579834" cy="572691"/>
            </a:xfrm>
            <a:prstGeom prst="ellipse">
              <a:avLst/>
            </a:prstGeom>
            <a:solidFill>
              <a:schemeClr val="bg1"/>
            </a:solidFill>
            <a:ln w="2222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2700" b="1" kern="0" dirty="0">
                <a:solidFill>
                  <a:schemeClr val="accent3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0746"/>
            <a:ext cx="12192000" cy="22072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0" y="5686425"/>
            <a:ext cx="1749820" cy="1171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285749" y="292220"/>
            <a:ext cx="873991" cy="1035806"/>
            <a:chOff x="10500195" y="236222"/>
            <a:chExt cx="1041796" cy="1234679"/>
          </a:xfrm>
        </p:grpSpPr>
        <p:sp>
          <p:nvSpPr>
            <p:cNvPr id="12" name="MH_Others_1"/>
            <p:cNvSpPr/>
            <p:nvPr userDrawn="1">
              <p:custDataLst>
                <p:tags r:id="rId10"/>
              </p:custDataLst>
            </p:nvPr>
          </p:nvSpPr>
          <p:spPr>
            <a:xfrm>
              <a:off x="10500195" y="236222"/>
              <a:ext cx="883444" cy="87511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4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MH_Others_2"/>
            <p:cNvSpPr/>
            <p:nvPr userDrawn="1">
              <p:custDataLst>
                <p:tags r:id="rId11"/>
              </p:custDataLst>
            </p:nvPr>
          </p:nvSpPr>
          <p:spPr>
            <a:xfrm>
              <a:off x="10962157" y="898210"/>
              <a:ext cx="579834" cy="572691"/>
            </a:xfrm>
            <a:prstGeom prst="ellipse">
              <a:avLst/>
            </a:prstGeom>
            <a:solidFill>
              <a:schemeClr val="bg1"/>
            </a:solidFill>
            <a:ln w="2222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2700" b="1" kern="0" dirty="0">
                <a:solidFill>
                  <a:schemeClr val="accent3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3"/>
          <a:stretch>
            <a:fillRect/>
          </a:stretch>
        </p:blipFill>
        <p:spPr>
          <a:xfrm flipH="1">
            <a:off x="10442180" y="5686425"/>
            <a:ext cx="1749820" cy="11715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285749" y="292220"/>
            <a:ext cx="873991" cy="1035806"/>
            <a:chOff x="10500195" y="236222"/>
            <a:chExt cx="1041796" cy="1234679"/>
          </a:xfrm>
        </p:grpSpPr>
        <p:sp>
          <p:nvSpPr>
            <p:cNvPr id="11" name="MH_Others_1"/>
            <p:cNvSpPr/>
            <p:nvPr userDrawn="1">
              <p:custDataLst>
                <p:tags r:id="rId12"/>
              </p:custDataLst>
            </p:nvPr>
          </p:nvSpPr>
          <p:spPr>
            <a:xfrm>
              <a:off x="10500195" y="236222"/>
              <a:ext cx="883444" cy="87511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4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MH_Others_2"/>
            <p:cNvSpPr/>
            <p:nvPr userDrawn="1">
              <p:custDataLst>
                <p:tags r:id="rId13"/>
              </p:custDataLst>
            </p:nvPr>
          </p:nvSpPr>
          <p:spPr>
            <a:xfrm>
              <a:off x="10962157" y="898210"/>
              <a:ext cx="579834" cy="572691"/>
            </a:xfrm>
            <a:prstGeom prst="ellipse">
              <a:avLst/>
            </a:prstGeom>
            <a:solidFill>
              <a:schemeClr val="bg1"/>
            </a:solidFill>
            <a:ln w="2222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2700" b="1" kern="0" dirty="0">
                <a:solidFill>
                  <a:schemeClr val="accent3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" name="组合 12"/>
          <p:cNvGrpSpPr/>
          <p:nvPr userDrawn="1">
            <p:custDataLst>
              <p:tags r:id="rId3"/>
            </p:custDataLst>
          </p:nvPr>
        </p:nvGrpSpPr>
        <p:grpSpPr>
          <a:xfrm>
            <a:off x="11010899" y="5702420"/>
            <a:ext cx="873991" cy="1035806"/>
            <a:chOff x="10500195" y="236222"/>
            <a:chExt cx="1041796" cy="1234679"/>
          </a:xfrm>
        </p:grpSpPr>
        <p:sp>
          <p:nvSpPr>
            <p:cNvPr id="14" name="MH_Others_1"/>
            <p:cNvSpPr/>
            <p:nvPr userDrawn="1">
              <p:custDataLst>
                <p:tags r:id="rId10"/>
              </p:custDataLst>
            </p:nvPr>
          </p:nvSpPr>
          <p:spPr>
            <a:xfrm>
              <a:off x="10500195" y="236222"/>
              <a:ext cx="883444" cy="87511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4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MH_Others_2"/>
            <p:cNvSpPr/>
            <p:nvPr userDrawn="1">
              <p:custDataLst>
                <p:tags r:id="rId11"/>
              </p:custDataLst>
            </p:nvPr>
          </p:nvSpPr>
          <p:spPr>
            <a:xfrm>
              <a:off x="10962157" y="898210"/>
              <a:ext cx="579834" cy="572691"/>
            </a:xfrm>
            <a:prstGeom prst="ellipse">
              <a:avLst/>
            </a:prstGeom>
            <a:solidFill>
              <a:schemeClr val="bg1"/>
            </a:solidFill>
            <a:ln w="2222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2700" b="1" kern="0" dirty="0">
                <a:solidFill>
                  <a:schemeClr val="accent3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 flipH="1">
            <a:off x="10163174" y="5499621"/>
            <a:ext cx="2028825" cy="13583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285749" y="292220"/>
            <a:ext cx="873991" cy="1035806"/>
            <a:chOff x="10500195" y="236222"/>
            <a:chExt cx="1041796" cy="1234679"/>
          </a:xfrm>
        </p:grpSpPr>
        <p:sp>
          <p:nvSpPr>
            <p:cNvPr id="9" name="MH_Others_1"/>
            <p:cNvSpPr/>
            <p:nvPr userDrawn="1">
              <p:custDataLst>
                <p:tags r:id="rId9"/>
              </p:custDataLst>
            </p:nvPr>
          </p:nvSpPr>
          <p:spPr>
            <a:xfrm>
              <a:off x="10500195" y="236222"/>
              <a:ext cx="883444" cy="87511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4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MH_Others_2"/>
            <p:cNvSpPr/>
            <p:nvPr userDrawn="1">
              <p:custDataLst>
                <p:tags r:id="rId10"/>
              </p:custDataLst>
            </p:nvPr>
          </p:nvSpPr>
          <p:spPr>
            <a:xfrm>
              <a:off x="10962157" y="898210"/>
              <a:ext cx="579834" cy="572691"/>
            </a:xfrm>
            <a:prstGeom prst="ellipse">
              <a:avLst/>
            </a:prstGeom>
            <a:solidFill>
              <a:schemeClr val="bg1"/>
            </a:solidFill>
            <a:ln w="2222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2700" b="1" kern="0" dirty="0">
                <a:solidFill>
                  <a:schemeClr val="accent3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77300" y="4638675"/>
            <a:ext cx="3314700" cy="221932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2024/7/29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838200" y="1502229"/>
            <a:ext cx="10515600" cy="3466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CBE0A-6AF3-4DB5-863D-349F94148999}" type="datetimeFigureOut">
              <a:rPr lang="zh-CN" altLang="en-US" smtClean="0"/>
              <a:t>2024/7/29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 2" panose="05020102010507070707" pitchFamily="18" charset="2"/>
        <a:buChar char=""/>
        <a:defRPr sz="2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tags" Target="../tags/tag203.xml"/><Relationship Id="rId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210.xml"/><Relationship Id="rId7" Type="http://schemas.openxmlformats.org/officeDocument/2006/relationships/oleObject" Target="../embeddings/oleObject2.bin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字符串好题选讲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endParaRPr lang="en-US" altLang="zh-CN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9F7D81-63D3-D861-8233-965AB3EEA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[NOI Online 2021 </a:t>
            </a:r>
            <a:r>
              <a:rPr lang="zh-CN" altLang="en-US" dirty="0"/>
              <a:t>提高组</a:t>
            </a:r>
            <a:r>
              <a:rPr lang="en-US" altLang="zh-CN" dirty="0"/>
              <a:t>] </a:t>
            </a:r>
            <a:r>
              <a:rPr lang="zh-CN" altLang="en-US" dirty="0"/>
              <a:t>积木小赛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49BD33-8DD7-EE99-4A53-E18355E18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23FD0B9-6E2D-124C-5772-3956A6E5E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02229"/>
            <a:ext cx="11069595" cy="399153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EE845A8-15A7-3083-65BC-398A72F2DA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254898"/>
            <a:ext cx="7106642" cy="5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08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42A2A8-9605-0BA4-23E6-B3379FCB5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[NOI Online 2021 </a:t>
            </a:r>
            <a:r>
              <a:rPr lang="zh-CN" altLang="en-US" dirty="0"/>
              <a:t>提高组</a:t>
            </a:r>
            <a:r>
              <a:rPr lang="en-US" altLang="zh-CN" dirty="0"/>
              <a:t>] </a:t>
            </a:r>
            <a:r>
              <a:rPr lang="zh-CN" altLang="en-US" dirty="0"/>
              <a:t>积木小赛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77B31F-841F-71F0-59C9-F154545A1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zh-CN" altLang="en-US" dirty="0"/>
              <a:t>固定</a:t>
            </a:r>
            <a:r>
              <a:rPr lang="en-US" altLang="zh-CN" dirty="0" err="1"/>
              <a:t>i</a:t>
            </a:r>
            <a:r>
              <a:rPr lang="en-US" altLang="zh-CN" dirty="0"/>
              <a:t>,</a:t>
            </a:r>
            <a:r>
              <a:rPr lang="zh-CN" altLang="en-US" dirty="0"/>
              <a:t>从小到大枚举</a:t>
            </a:r>
            <a:r>
              <a:rPr lang="en-US" altLang="zh-CN" dirty="0"/>
              <a:t>j</a:t>
            </a:r>
            <a:r>
              <a:rPr lang="zh-CN" altLang="en-US" dirty="0"/>
              <a:t>时判断该字串是否在</a:t>
            </a:r>
            <a:r>
              <a:rPr lang="en-US" altLang="zh-CN" dirty="0"/>
              <a:t>s</a:t>
            </a:r>
            <a:r>
              <a:rPr lang="zh-CN" altLang="en-US" dirty="0"/>
              <a:t>中出现，使用子序列自动机完成即可。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使用哈希去重。最终时间复杂度</a:t>
            </a:r>
            <a:r>
              <a:rPr lang="en-US" altLang="zh-CN" dirty="0"/>
              <a:t>O(n</a:t>
            </a:r>
            <a:r>
              <a:rPr lang="en-US" altLang="zh-CN" baseline="30000" dirty="0"/>
              <a:t>2</a:t>
            </a:r>
            <a:r>
              <a:rPr lang="en-US" altLang="zh-CN" dirty="0"/>
              <a:t>)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8014332-2FA5-03FB-DB2E-6DE176335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02229"/>
            <a:ext cx="10383699" cy="5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758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36B1D8-948C-CE70-AA75-1B9D2C1A4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子序列自动机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0D92006-1D6E-0F82-E8C2-087AE859A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87538"/>
            <a:ext cx="10515600" cy="2332718"/>
          </a:xfrm>
        </p:spPr>
      </p:pic>
    </p:spTree>
    <p:extLst>
      <p:ext uri="{BB962C8B-B14F-4D97-AF65-F5344CB8AC3E}">
        <p14:creationId xmlns:p14="http://schemas.microsoft.com/office/powerpoint/2010/main" val="2863049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F4B960-5149-3A39-2F4F-C7908A820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[TJOI2019] </a:t>
            </a:r>
            <a:r>
              <a:rPr lang="zh-CN" altLang="en-US" dirty="0"/>
              <a:t>甲苯先生的字符串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736473-254D-FF70-E585-9DD3D4B80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B269850-87F9-DB3A-518F-1B58357F0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02229"/>
            <a:ext cx="10840963" cy="194337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E3A9D48-AE05-307B-DE12-E522A9DF6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457128"/>
            <a:ext cx="3258005" cy="54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63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969F65-3D84-30CB-5F2C-7885D1C5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[TJOI2019] </a:t>
            </a:r>
            <a:r>
              <a:rPr lang="zh-CN" altLang="en-US" dirty="0"/>
              <a:t>甲苯先生的字符串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A46045-13A2-27A7-F52B-D566273C6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33DA898-1122-E67B-3651-50486C11A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02229"/>
            <a:ext cx="9945488" cy="45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71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6FABBD-CA0F-E994-3F99-6D26B88D8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[TJOI2019] </a:t>
            </a:r>
            <a:r>
              <a:rPr lang="zh-CN" altLang="en-US" dirty="0"/>
              <a:t>甲苯先生的字符串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A9CFA80-76CA-6242-910F-2280EB1CA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656F8F9-12A3-6482-73CF-F080079B7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02229"/>
            <a:ext cx="8516539" cy="491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63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[NOI2014] </a:t>
            </a:r>
            <a:r>
              <a:rPr lang="zh-CN" altLang="en-US" dirty="0"/>
              <a:t>动物园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0" i="0" dirty="0">
                <a:effectLst/>
                <a:highlight>
                  <a:srgbClr val="FFFFFF"/>
                </a:highlight>
                <a:latin typeface="-apple-system"/>
              </a:rPr>
              <a:t>    对于字符串 </a:t>
            </a:r>
            <a:r>
              <a:rPr lang="zh-CN" altLang="en-US" b="0" i="0" dirty="0">
                <a:effectLst/>
                <a:highlight>
                  <a:srgbClr val="FFFFFF"/>
                </a:highlight>
                <a:latin typeface="KaTeX_Main"/>
              </a:rPr>
              <a:t>𝑆</a:t>
            </a:r>
            <a:r>
              <a:rPr lang="zh-CN" altLang="en-US" b="0" i="0" dirty="0">
                <a:effectLst/>
                <a:highlight>
                  <a:srgbClr val="FFFFFF"/>
                </a:highlight>
                <a:latin typeface="-apple-system"/>
              </a:rPr>
              <a:t>的前 </a:t>
            </a:r>
            <a:r>
              <a:rPr lang="zh-CN" altLang="en-US" b="0" i="0" dirty="0">
                <a:effectLst/>
                <a:highlight>
                  <a:srgbClr val="FFFFFF"/>
                </a:highlight>
                <a:latin typeface="KaTeX_Main"/>
              </a:rPr>
              <a:t>𝑖</a:t>
            </a:r>
            <a:r>
              <a:rPr lang="zh-CN" altLang="en-US" b="0" i="0" dirty="0">
                <a:effectLst/>
                <a:highlight>
                  <a:srgbClr val="FFFFFF"/>
                </a:highlight>
                <a:latin typeface="-apple-system"/>
              </a:rPr>
              <a:t> 个字符构成的子串，既是它的后缀同时又是它的前缀，并且该后缀与该前缀不重叠，将这种字符串的数量记作 </a:t>
            </a:r>
            <a:r>
              <a:rPr lang="en-US" altLang="zh-CN" b="0" i="0" dirty="0">
                <a:effectLst/>
                <a:highlight>
                  <a:srgbClr val="FFFFFF"/>
                </a:highlight>
                <a:latin typeface="KaTeX_Main"/>
              </a:rPr>
              <a:t>num[</a:t>
            </a:r>
            <a:r>
              <a:rPr lang="zh-CN" altLang="en-US" b="0" i="0" dirty="0">
                <a:effectLst/>
                <a:highlight>
                  <a:srgbClr val="FFFFFF"/>
                </a:highlight>
                <a:latin typeface="KaTeX_Main"/>
              </a:rPr>
              <a:t>𝑖</a:t>
            </a:r>
            <a:r>
              <a:rPr lang="en-US" altLang="zh-CN" b="0" i="0" dirty="0">
                <a:effectLst/>
                <a:highlight>
                  <a:srgbClr val="FFFFFF"/>
                </a:highlight>
                <a:latin typeface="KaTeX_Main"/>
              </a:rPr>
              <a:t>] </a:t>
            </a:r>
            <a:r>
              <a:rPr lang="zh-CN" altLang="en-US" b="0" i="0" dirty="0">
                <a:effectLst/>
                <a:highlight>
                  <a:srgbClr val="FFFFFF"/>
                </a:highlight>
                <a:latin typeface="-apple-system"/>
              </a:rPr>
              <a:t>。求所有</a:t>
            </a:r>
            <a:r>
              <a:rPr lang="en-US" altLang="zh-CN" b="0" i="0" dirty="0">
                <a:effectLst/>
                <a:highlight>
                  <a:srgbClr val="FFFFFF"/>
                </a:highlight>
                <a:latin typeface="-apple-system"/>
              </a:rPr>
              <a:t>num[</a:t>
            </a:r>
            <a:r>
              <a:rPr lang="en-US" altLang="zh-CN" b="0" i="0" dirty="0" err="1">
                <a:effectLst/>
                <a:highlight>
                  <a:srgbClr val="FFFFFF"/>
                </a:highlight>
                <a:latin typeface="-apple-system"/>
              </a:rPr>
              <a:t>i</a:t>
            </a:r>
            <a:r>
              <a:rPr lang="en-US" altLang="zh-CN" b="0" i="0" dirty="0">
                <a:effectLst/>
                <a:highlight>
                  <a:srgbClr val="FFFFFF"/>
                </a:highlight>
                <a:latin typeface="-apple-system"/>
              </a:rPr>
              <a:t>] , L&lt;=1e6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[NOI2014] </a:t>
            </a:r>
            <a:r>
              <a:rPr lang="zh-CN" altLang="en-US" dirty="0"/>
              <a:t>动物园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02229"/>
            <a:ext cx="10515600" cy="4603797"/>
          </a:xfrm>
        </p:spPr>
        <p:txBody>
          <a:bodyPr>
            <a:normAutofit/>
          </a:bodyPr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倍增跳到第一个</a:t>
            </a:r>
            <a:r>
              <a:rPr lang="en-US" altLang="zh-CN" dirty="0"/>
              <a:t>u&lt;=</a:t>
            </a:r>
            <a:r>
              <a:rPr lang="en-US" altLang="zh-CN" dirty="0" err="1"/>
              <a:t>i</a:t>
            </a:r>
            <a:r>
              <a:rPr lang="en-US" altLang="zh-CN" dirty="0"/>
              <a:t>/2</a:t>
            </a:r>
            <a:r>
              <a:rPr lang="zh-CN" altLang="en-US" dirty="0"/>
              <a:t>即可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9E47731-13E1-C6F5-FC65-F09A7AA62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2229"/>
            <a:ext cx="9154803" cy="303889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 [NOIP2020] 字符串匹配</a:t>
            </a:r>
            <a:endParaRPr lang="en-US" altLang="zh-CN" dirty="0"/>
          </a:p>
        </p:txBody>
      </p:sp>
      <p:graphicFrame>
        <p:nvGraphicFramePr>
          <p:cNvPr id="3" name="内容占位符 4">
            <a:extLst>
              <a:ext uri="{FF2B5EF4-FFF2-40B4-BE49-F238E27FC236}">
                <a16:creationId xmlns:a16="http://schemas.microsoft.com/office/drawing/2014/main" id="{FA5B97A3-864E-5FA9-1464-40950EED53B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0086169"/>
              </p:ext>
            </p:extLst>
          </p:nvPr>
        </p:nvGraphicFramePr>
        <p:xfrm>
          <a:off x="838200" y="1422309"/>
          <a:ext cx="7218363" cy="362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8008560" imgH="4023360" progId="Paint.Picture">
                  <p:embed/>
                </p:oleObj>
              </mc:Choice>
              <mc:Fallback>
                <p:oleObj r:id="rId5" imgW="8008560" imgH="4023360" progId="Paint.Picture">
                  <p:embed/>
                  <p:pic>
                    <p:nvPicPr>
                      <p:cNvPr id="24578" name="内容占位符 4">
                        <a:extLst>
                          <a:ext uri="{FF2B5EF4-FFF2-40B4-BE49-F238E27FC236}">
                            <a16:creationId xmlns:a16="http://schemas.microsoft.com/office/drawing/2014/main" id="{32268DD7-B9C7-12D6-9AA7-71B1D0858C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422309"/>
                        <a:ext cx="7218363" cy="362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内容占位符 6">
            <a:extLst>
              <a:ext uri="{FF2B5EF4-FFF2-40B4-BE49-F238E27FC236}">
                <a16:creationId xmlns:a16="http://schemas.microsoft.com/office/drawing/2014/main" id="{E4783576-3FC1-F476-4354-E1A86303BE1A}"/>
              </a:ext>
            </a:extLst>
          </p:cNvPr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68792235"/>
              </p:ext>
            </p:extLst>
          </p:nvPr>
        </p:nvGraphicFramePr>
        <p:xfrm>
          <a:off x="8056563" y="1473659"/>
          <a:ext cx="4191000" cy="330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4191120" imgH="3306960" progId="Paint.Picture">
                  <p:embed/>
                </p:oleObj>
              </mc:Choice>
              <mc:Fallback>
                <p:oleObj r:id="rId7" imgW="4191120" imgH="3306960" progId="Paint.Picture">
                  <p:embed/>
                  <p:pic>
                    <p:nvPicPr>
                      <p:cNvPr id="24579" name="对象 6">
                        <a:extLst>
                          <a:ext uri="{FF2B5EF4-FFF2-40B4-BE49-F238E27FC236}">
                            <a16:creationId xmlns:a16="http://schemas.microsoft.com/office/drawing/2014/main" id="{57944B3F-4283-DB33-9855-DF06EFD9446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6563" y="1473659"/>
                        <a:ext cx="4191000" cy="330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[NOIP2020]</a:t>
            </a:r>
            <a:r>
              <a:rPr lang="zh-CN" altLang="en-US" dirty="0"/>
              <a:t>字符串匹配</a:t>
            </a:r>
          </a:p>
        </p:txBody>
      </p:sp>
      <p:pic>
        <p:nvPicPr>
          <p:cNvPr id="11" name="内容占位符 10">
            <a:extLst>
              <a:ext uri="{FF2B5EF4-FFF2-40B4-BE49-F238E27FC236}">
                <a16:creationId xmlns:a16="http://schemas.microsoft.com/office/drawing/2014/main" id="{C26660C0-B7C2-5D08-59FE-6E1336DE28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8147" y="1219200"/>
            <a:ext cx="7756857" cy="4799290"/>
          </a:xfr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[NOIP2020]</a:t>
            </a:r>
            <a:r>
              <a:rPr lang="zh-CN" altLang="en-US" dirty="0"/>
              <a:t>字符串匹配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03B049C7-4BAC-1473-3999-55904B7E45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08596" y="1501775"/>
            <a:ext cx="8996786" cy="4080878"/>
          </a:xfr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5E9805-E475-A760-BC09-BEC0CD027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[NOIP2020]</a:t>
            </a:r>
            <a:r>
              <a:rPr lang="zh-CN" altLang="en-US" dirty="0"/>
              <a:t>字符串匹配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E4BC4FAC-463F-F31F-9B46-0682EF5D66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3395" y="1219200"/>
            <a:ext cx="10515600" cy="2948383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D38F2FA-2F02-5483-B0D4-3C8A04CEA614}"/>
              </a:ext>
            </a:extLst>
          </p:cNvPr>
          <p:cNvSpPr txBox="1"/>
          <p:nvPr/>
        </p:nvSpPr>
        <p:spPr>
          <a:xfrm>
            <a:off x="1018572" y="4207397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两种</a:t>
            </a:r>
            <a:r>
              <a:rPr lang="en-US" altLang="zh-CN" dirty="0"/>
              <a:t>F(C)</a:t>
            </a:r>
            <a:r>
              <a:rPr lang="zh-CN" altLang="en-US" dirty="0"/>
              <a:t>都是好算的，问题变为前</a:t>
            </a:r>
            <a:r>
              <a:rPr lang="en-US" altLang="zh-CN" dirty="0" err="1"/>
              <a:t>i</a:t>
            </a:r>
            <a:r>
              <a:rPr lang="zh-CN" altLang="en-US" dirty="0"/>
              <a:t>个前缀中有几个前缀</a:t>
            </a:r>
            <a:r>
              <a:rPr lang="en-US" altLang="zh-CN" dirty="0"/>
              <a:t>pre</a:t>
            </a:r>
            <a:r>
              <a:rPr lang="zh-CN" altLang="en-US" dirty="0"/>
              <a:t>满足</a:t>
            </a:r>
            <a:r>
              <a:rPr lang="en-US" altLang="zh-CN" dirty="0"/>
              <a:t>F</a:t>
            </a:r>
            <a:r>
              <a:rPr lang="zh-CN" altLang="en-US" dirty="0"/>
              <a:t>（</a:t>
            </a:r>
            <a:r>
              <a:rPr lang="en-US" altLang="zh-CN" dirty="0"/>
              <a:t>pre</a:t>
            </a:r>
            <a:r>
              <a:rPr lang="zh-CN" altLang="en-US" dirty="0"/>
              <a:t>）</a:t>
            </a:r>
            <a:r>
              <a:rPr lang="en-US" altLang="zh-CN" dirty="0"/>
              <a:t>&lt;= x , x</a:t>
            </a:r>
            <a:r>
              <a:rPr lang="zh-CN" altLang="en-US" dirty="0"/>
              <a:t>为一种</a:t>
            </a:r>
            <a:r>
              <a:rPr lang="en-US" altLang="zh-CN" dirty="0"/>
              <a:t>F(C)</a:t>
            </a:r>
          </a:p>
          <a:p>
            <a:r>
              <a:rPr lang="zh-CN" altLang="en-US" dirty="0"/>
              <a:t>树状数组维护即可</a:t>
            </a:r>
          </a:p>
        </p:txBody>
      </p:sp>
    </p:spTree>
    <p:extLst>
      <p:ext uri="{BB962C8B-B14F-4D97-AF65-F5344CB8AC3E}">
        <p14:creationId xmlns:p14="http://schemas.microsoft.com/office/powerpoint/2010/main" val="2046183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A4A29A-74DC-3421-D97E-6C2215D3D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[SDOI2014]</a:t>
            </a:r>
            <a:r>
              <a:rPr lang="zh-CN" altLang="en-US" dirty="0"/>
              <a:t>数数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6EB042-B1ED-B06E-C267-AEADDB3F4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F1681FF-A92A-B358-31DE-6AFE8D295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02229"/>
            <a:ext cx="10926700" cy="18766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841BB00-B912-0DE9-4B0E-C0D10C455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378916"/>
            <a:ext cx="11041016" cy="95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71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59C61-BFA9-0050-0B1B-30EA70F3D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[SDOI2014]</a:t>
            </a:r>
            <a:r>
              <a:rPr lang="zh-CN" altLang="en-US" dirty="0"/>
              <a:t>数数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F5F2CAA1-2CCA-A28A-07BF-DD5D19168F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704" y="1639659"/>
            <a:ext cx="9997282" cy="3737883"/>
          </a:xfrm>
        </p:spPr>
      </p:pic>
    </p:spTree>
    <p:extLst>
      <p:ext uri="{BB962C8B-B14F-4D97-AF65-F5344CB8AC3E}">
        <p14:creationId xmlns:p14="http://schemas.microsoft.com/office/powerpoint/2010/main" val="1154818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WUxNGFlZDdjZGEyNTUzYjljY2RjMTNmZDlhMDFhMDc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1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12"/>
  <p:tag name="KSO_WM_UNIT_INDEX" val="1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5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6"/>
  <p:tag name="KSO_WM_UNIT_INDEX" val="6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7"/>
  <p:tag name="KSO_WM_UNIT_INDEX" val="7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8"/>
  <p:tag name="KSO_WM_UNIT_INDEX" val="8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9"/>
  <p:tag name="KSO_WM_UNIT_INDEX" val="9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10"/>
  <p:tag name="KSO_WM_UNIT_INDEX" val="1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11"/>
  <p:tag name="KSO_WM_UNIT_INDEX" val="11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2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_11*i*3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1"/>
  <p:tag name="KSO_WM_UNIT_ID" val="_12*l_i*1_1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2"/>
  <p:tag name="KSO_WM_UNIT_ID" val="_12*l_i*1_2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1"/>
  <p:tag name="KSO_WM_UNIT_ID" val="_12*l_i*1_1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2"/>
  <p:tag name="KSO_WM_UNIT_ID" val="_12*l_i*1_2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1"/>
  <p:tag name="KSO_WM_UNIT_ID" val="_12*l_i*1_1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2"/>
  <p:tag name="KSO_WM_UNIT_ID" val="_12*l_i*1_2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1"/>
  <p:tag name="KSO_WM_UNIT_ID" val="_12*l_i*1_1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2"/>
  <p:tag name="KSO_WM_UNIT_ID" val="_12*l_i*1_2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1"/>
  <p:tag name="KSO_WM_UNIT_ID" val="_12*l_i*1_1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MH" val="20150409143211"/>
  <p:tag name="MH_LIBRARY" val="CONTENTS"/>
  <p:tag name="MH_TYPE" val="OTHERS"/>
  <p:tag name="KSO_WM_UNIT_TYPE" val="l_i"/>
  <p:tag name="KSO_WM_UNIT_INDEX" val="1_2"/>
  <p:tag name="KSO_WM_UNIT_ID" val="_12*l_i*1_2"/>
  <p:tag name="KSO_WM_UNIT_LAYERLEVEL" val="1_1"/>
  <p:tag name="KSO_WM_UNIT_HIGHLIGHT" val="0"/>
  <p:tag name="KSO_WM_UNIT_COMPATIBLE" val="0"/>
  <p:tag name="KSO_WM_UNIT_DIAGRAM_ISNUMVISUAL" val="0"/>
  <p:tag name="KSO_WM_UNIT_DIAGRAM_ISREFERUNIT" val="0"/>
  <p:tag name="KSO_WM_SLIDE_BACKGROUND_TYPE" val="genera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160428_1"/>
  <p:tag name="KSO_WM_TEMPLATE_SUBCATEGORY" val="0"/>
  <p:tag name="KSO_WM_TEMPLATE_MASTER_TYPE" val="1"/>
  <p:tag name="KSO_WM_TEMPLATE_COLOR_TYPE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160428"/>
  <p:tag name="KSO_WM_SLIDE_LAYOUT" val="a_b"/>
  <p:tag name="KSO_WM_SLIDE_LAYOUT_CNT" val="1_1"/>
  <p:tag name="KSO_WM_UNIT_SHOW_EDIT_AREA_INDICATION" val="1"/>
  <p:tag name="KSO_WM_TEMPLATE_THUMBS_INDEX" val="1、9、12、16、20、26、28、29、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BEAUTIFY_FLAG" val="#wm#"/>
  <p:tag name="KSO_WM_UNIT_TYPE" val="a"/>
  <p:tag name="KSO_WM_UNIT_INDEX" val="1"/>
  <p:tag name="KSO_WM_UNIT_ID" val="custom160428_1*a*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  <p:tag name="KSO_WM_UNIT_ISNUMDGMTITLE" val="0"/>
  <p:tag name="KSO_WM_UNIT_NOCLEAR" val="0"/>
  <p:tag name="KSO_WM_UNIT_DIAGRAM_ISNUMVISUAL" val="0"/>
  <p:tag name="KSO_WM_UNIT_DIAGRAM_ISREFERUNIT" val="0"/>
  <p:tag name="KSO_WM_UNIT_TEXT_FILL_FORE_SCHEMECOLOR_INDEX_BRIGHTNESS" val="0"/>
  <p:tag name="KSO_WM_UNIT_TEXT_FILL_FORE_SCHEMECOLOR_INDEX" val="5"/>
  <p:tag name="KSO_WM_UNIT_TEXT_FILL_TYPE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BEAUTIFY_FLAG" val="#wm#"/>
  <p:tag name="KSO_WM_UNIT_TYPE" val="b"/>
  <p:tag name="KSO_WM_UNIT_INDEX" val="1"/>
  <p:tag name="KSO_WM_UNIT_ID" val="custom160428_1*b*1"/>
  <p:tag name="KSO_WM_UNIT_LAYERLEVEL" val="1"/>
  <p:tag name="KSO_WM_UNIT_VALUE" val="29"/>
  <p:tag name="KSO_WM_UNIT_ISCONTENTSTITLE" val="0"/>
  <p:tag name="KSO_WM_UNIT_HIGHLIGHT" val="0"/>
  <p:tag name="KSO_WM_UNIT_COMPATIBLE" val="0"/>
  <p:tag name="KSO_WM_UNIT_PRESET_TEXT_INDEX" val="3"/>
  <p:tag name="KSO_WM_UNIT_PRESET_TEXT_LEN" val="17"/>
  <p:tag name="KSO_WM_UNIT_ISNUMDGMTITLE" val="0"/>
  <p:tag name="KSO_WM_UNIT_NOCLEAR" val="0"/>
  <p:tag name="KSO_WM_UNIT_DIAGRAM_ISNUMVISUAL" val="0"/>
  <p:tag name="KSO_WM_UNIT_DIAGRAM_ISREFERUNIT" val="0"/>
  <p:tag name="KSO_WM_UNIT_TEXT_FILL_FORE_SCHEMECOLOR_INDEX_BRIGHTNESS" val="0"/>
  <p:tag name="KSO_WM_UNIT_TEXT_FILL_FORE_SCHEMECOLOR_INDEX" val="6"/>
  <p:tag name="KSO_WM_UNIT_TEXT_FILL_TYPE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428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428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428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428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42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16042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16042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6、20、26、28、29"/>
  <p:tag name="KSO_WM_TEMPLATE_CATEGORY" val="custom"/>
  <p:tag name="KSO_WM_TEMPLATE_INDEX" val="160428"/>
  <p:tag name="KSO_WM_TAG_VERSION" val="1.0"/>
  <p:tag name="KSO_WM_BEAUTIFY_FLAG" val="#wm#"/>
  <p:tag name="KSO_WM_TEMPLATE_MASTER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F5F8E1"/>
      </a:dk2>
      <a:lt2>
        <a:srgbClr val="FFFFFF"/>
      </a:lt2>
      <a:accent1>
        <a:srgbClr val="87A452"/>
      </a:accent1>
      <a:accent2>
        <a:srgbClr val="76AC73"/>
      </a:accent2>
      <a:accent3>
        <a:srgbClr val="63B48D"/>
      </a:accent3>
      <a:accent4>
        <a:srgbClr val="80C39E"/>
      </a:accent4>
      <a:accent5>
        <a:srgbClr val="B8D6AA"/>
      </a:accent5>
      <a:accent6>
        <a:srgbClr val="E2E8B5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238</Words>
  <Application>Microsoft Office PowerPoint</Application>
  <PresentationFormat>宽屏</PresentationFormat>
  <Paragraphs>30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-apple-system</vt:lpstr>
      <vt:lpstr>KaTeX_Main</vt:lpstr>
      <vt:lpstr>黑体</vt:lpstr>
      <vt:lpstr>微软雅黑</vt:lpstr>
      <vt:lpstr>Arial</vt:lpstr>
      <vt:lpstr>Wingdings</vt:lpstr>
      <vt:lpstr>Wingdings 2</vt:lpstr>
      <vt:lpstr>Office 主题​​</vt:lpstr>
      <vt:lpstr>1_Office 主题​​</vt:lpstr>
      <vt:lpstr>Paintbrush Picture</vt:lpstr>
      <vt:lpstr>字符串好题选讲</vt:lpstr>
      <vt:lpstr>[NOI2014] 动物园</vt:lpstr>
      <vt:lpstr>[NOI2014] 动物园</vt:lpstr>
      <vt:lpstr> [NOIP2020] 字符串匹配</vt:lpstr>
      <vt:lpstr>[NOIP2020]字符串匹配</vt:lpstr>
      <vt:lpstr>[NOIP2020]字符串匹配</vt:lpstr>
      <vt:lpstr>[NOIP2020]字符串匹配</vt:lpstr>
      <vt:lpstr>[SDOI2014]数数</vt:lpstr>
      <vt:lpstr>[SDOI2014]数数</vt:lpstr>
      <vt:lpstr>[NOI Online 2021 提高组] 积木小赛</vt:lpstr>
      <vt:lpstr>[NOI Online 2021 提高组] 积木小赛</vt:lpstr>
      <vt:lpstr>子序列自动机</vt:lpstr>
      <vt:lpstr>[TJOI2019] 甲苯先生的字符串</vt:lpstr>
      <vt:lpstr>[TJOI2019] 甲苯先生的字符串</vt:lpstr>
      <vt:lpstr>[TJOI2019] 甲苯先生的字符串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Josh S</cp:lastModifiedBy>
  <cp:revision>172</cp:revision>
  <dcterms:created xsi:type="dcterms:W3CDTF">2019-06-19T02:08:00Z</dcterms:created>
  <dcterms:modified xsi:type="dcterms:W3CDTF">2024-07-29T13:07:27Z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9E3F23EEA3364D49AC6153FA9A0A0FC6_11</vt:lpwstr>
  </property>
</Properties>
</file>